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58" r:id="rId5"/>
    <p:sldId id="259"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wxvhAeIhavQkWDk9bDFW7A==" hashData="j8pgNKNZ0eU2XEwQh1GNG1JtQPcnHcyUN1Hxo1v2cywQHVshINCPv+FVfz2WWRjPvYgEOyM4XTD/CXB7DMIV3A=="/>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2" d="100"/>
          <a:sy n="112" d="100"/>
        </p:scale>
        <p:origin x="10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6/28/2019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編輯母片文字樣式</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6/28/2019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6/28/2019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6/28/2019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6/28/2019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6/28/2019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zh-TW" altLang="en-US"/>
              <a:t>按一下以編輯母片標題樣式</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TW" altLang="en-US"/>
              <a:t>編輯母片文字樣式</a:t>
            </a:r>
          </a:p>
        </p:txBody>
      </p:sp>
      <p:sp>
        <p:nvSpPr>
          <p:cNvPr id="5" name="Date Placeholder 4"/>
          <p:cNvSpPr>
            <a:spLocks noGrp="1"/>
          </p:cNvSpPr>
          <p:nvPr>
            <p:ph type="dt" sz="half" idx="10"/>
          </p:nvPr>
        </p:nvSpPr>
        <p:spPr/>
        <p:txBody>
          <a:bodyPr/>
          <a:lstStyle/>
          <a:p>
            <a:fld id="{42A54C80-263E-416B-A8E0-580EDEADCBDC}" type="datetimeFigureOut">
              <a:rPr lang="en-US" dirty="0"/>
              <a:t>6/28/2019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dirty="0"/>
              <a:pPr/>
              <a:t>6/28/2019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6/28/2019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p2joy.com/" TargetMode="External"/><Relationship Id="rId2" Type="http://schemas.openxmlformats.org/officeDocument/2006/relationships/hyperlink" Target="http://www.sunit2u.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hyperlink" Target="mailto:cp2joy@gmail.com" TargetMode="External"/><Relationship Id="rId2" Type="http://schemas.openxmlformats.org/officeDocument/2006/relationships/hyperlink" Target="mailto:saihocg@hotmail.com" TargetMode="Externa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1E781F0-5CF2-4BDC-AF5E-A6084EA5886A}"/>
              </a:ext>
            </a:extLst>
          </p:cNvPr>
          <p:cNvSpPr>
            <a:spLocks noGrp="1"/>
          </p:cNvSpPr>
          <p:nvPr>
            <p:ph type="ctrTitle"/>
          </p:nvPr>
        </p:nvSpPr>
        <p:spPr/>
        <p:txBody>
          <a:bodyPr/>
          <a:lstStyle/>
          <a:p>
            <a:r>
              <a:rPr lang="en-US" altLang="zh-HK" dirty="0"/>
              <a:t> CP2Joy IT System</a:t>
            </a:r>
            <a:endParaRPr lang="zh-HK" altLang="en-US" dirty="0"/>
          </a:p>
        </p:txBody>
      </p:sp>
      <p:sp>
        <p:nvSpPr>
          <p:cNvPr id="3" name="副標題 2">
            <a:extLst>
              <a:ext uri="{FF2B5EF4-FFF2-40B4-BE49-F238E27FC236}">
                <a16:creationId xmlns:a16="http://schemas.microsoft.com/office/drawing/2014/main" id="{8D9A05A1-9373-4D13-B650-C759B558FC17}"/>
              </a:ext>
            </a:extLst>
          </p:cNvPr>
          <p:cNvSpPr>
            <a:spLocks noGrp="1"/>
          </p:cNvSpPr>
          <p:nvPr>
            <p:ph type="subTitle" idx="1"/>
          </p:nvPr>
        </p:nvSpPr>
        <p:spPr/>
        <p:txBody>
          <a:bodyPr/>
          <a:lstStyle/>
          <a:p>
            <a:r>
              <a:rPr lang="zh-TW" altLang="en-US" dirty="0">
                <a:hlinkClick r:id="rId2"/>
              </a:rPr>
              <a:t>創辦人：</a:t>
            </a:r>
            <a:r>
              <a:rPr lang="zh-TW" altLang="zh-HK" dirty="0">
                <a:hlinkClick r:id="rId2"/>
              </a:rPr>
              <a:t>張世豪</a:t>
            </a:r>
            <a:r>
              <a:rPr lang="en-US" altLang="zh-TW" dirty="0">
                <a:hlinkClick r:id="rId2"/>
              </a:rPr>
              <a:t> </a:t>
            </a:r>
            <a:r>
              <a:rPr lang="en-GB" altLang="zh-HK" dirty="0">
                <a:hlinkClick r:id="rId2"/>
              </a:rPr>
              <a:t>(Sunny)  [BSc., </a:t>
            </a:r>
            <a:r>
              <a:rPr lang="en-GB" altLang="zh-HK" dirty="0" err="1">
                <a:hlinkClick r:id="rId2"/>
              </a:rPr>
              <a:t>HDip</a:t>
            </a:r>
            <a:r>
              <a:rPr lang="en-GB" altLang="zh-HK" dirty="0">
                <a:hlinkClick r:id="rId2"/>
              </a:rPr>
              <a:t>, </a:t>
            </a:r>
            <a:r>
              <a:rPr lang="en-GB" altLang="zh-HK" dirty="0" err="1">
                <a:hlinkClick r:id="rId2"/>
              </a:rPr>
              <a:t>P.Cert</a:t>
            </a:r>
            <a:r>
              <a:rPr lang="en-US" altLang="zh-TW" dirty="0">
                <a:hlinkClick r:id="rId2"/>
              </a:rPr>
              <a:t>, MSc. AIS</a:t>
            </a:r>
            <a:r>
              <a:rPr lang="en-GB" altLang="zh-HK" dirty="0">
                <a:hlinkClick r:id="rId2"/>
              </a:rPr>
              <a:t>]</a:t>
            </a:r>
            <a:endParaRPr lang="en-GB" altLang="zh-HK" dirty="0"/>
          </a:p>
          <a:p>
            <a:r>
              <a:rPr lang="en-GB" altLang="zh-HK" dirty="0">
                <a:hlinkClick r:id="rId3"/>
              </a:rPr>
              <a:t>http://www.cp2joy.com</a:t>
            </a:r>
            <a:r>
              <a:rPr lang="en-GB" altLang="zh-HK" dirty="0"/>
              <a:t> </a:t>
            </a:r>
          </a:p>
          <a:p>
            <a:endParaRPr lang="zh-HK" altLang="en-US" dirty="0"/>
          </a:p>
        </p:txBody>
      </p:sp>
    </p:spTree>
    <p:extLst>
      <p:ext uri="{BB962C8B-B14F-4D97-AF65-F5344CB8AC3E}">
        <p14:creationId xmlns:p14="http://schemas.microsoft.com/office/powerpoint/2010/main" val="3538305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03A955C-6E39-467E-A566-F6B2EFD1723E}"/>
              </a:ext>
            </a:extLst>
          </p:cNvPr>
          <p:cNvSpPr>
            <a:spLocks noGrp="1"/>
          </p:cNvSpPr>
          <p:nvPr>
            <p:ph type="title"/>
          </p:nvPr>
        </p:nvSpPr>
        <p:spPr/>
        <p:txBody>
          <a:bodyPr/>
          <a:lstStyle/>
          <a:p>
            <a:r>
              <a:rPr lang="zh-TW" altLang="en-US" dirty="0"/>
              <a:t>未來新研發功能</a:t>
            </a:r>
            <a:endParaRPr lang="zh-HK" altLang="en-US" dirty="0"/>
          </a:p>
        </p:txBody>
      </p:sp>
      <p:sp>
        <p:nvSpPr>
          <p:cNvPr id="3" name="直排文字版面配置區 2">
            <a:extLst>
              <a:ext uri="{FF2B5EF4-FFF2-40B4-BE49-F238E27FC236}">
                <a16:creationId xmlns:a16="http://schemas.microsoft.com/office/drawing/2014/main" id="{8A94CC7E-0AAB-4D69-ABC2-E103F4EAE88B}"/>
              </a:ext>
            </a:extLst>
          </p:cNvPr>
          <p:cNvSpPr>
            <a:spLocks noGrp="1"/>
          </p:cNvSpPr>
          <p:nvPr>
            <p:ph type="body" orient="vert" idx="1"/>
          </p:nvPr>
        </p:nvSpPr>
        <p:spPr/>
        <p:txBody>
          <a:bodyPr vert="horz"/>
          <a:lstStyle/>
          <a:p>
            <a:endParaRPr lang="zh-TW" altLang="en-US" dirty="0"/>
          </a:p>
          <a:p>
            <a:r>
              <a:rPr lang="zh-TW" altLang="en-US" dirty="0"/>
              <a:t>由於每個</a:t>
            </a:r>
            <a:r>
              <a:rPr lang="en-US" altLang="zh-TW" dirty="0"/>
              <a:t>CP</a:t>
            </a:r>
            <a:r>
              <a:rPr lang="zh-TW" altLang="en-US" dirty="0"/>
              <a:t>人的異常運動持續時間可能不同，系統應該需要在中央數據庫中記錄這個頻率，它可以自動微調異常運動檢測的暫停時間而無需人手輸入。</a:t>
            </a:r>
          </a:p>
          <a:p>
            <a:endParaRPr lang="zh-TW" altLang="en-US" dirty="0"/>
          </a:p>
          <a:p>
            <a:r>
              <a:rPr lang="zh-TW" altLang="en-US" dirty="0"/>
              <a:t>對於手部推力檢測的部分，</a:t>
            </a:r>
            <a:r>
              <a:rPr lang="en-US" altLang="zh-TW" dirty="0"/>
              <a:t>joystick</a:t>
            </a:r>
            <a:r>
              <a:rPr lang="zh-TW" altLang="en-US" dirty="0"/>
              <a:t>控制系統嵌入了推力檢測模塊，該模塊通過智能手錶裝置檢測</a:t>
            </a:r>
            <a:r>
              <a:rPr lang="en-US" altLang="zh-TW" dirty="0"/>
              <a:t>CP</a:t>
            </a:r>
            <a:r>
              <a:rPr lang="zh-TW" altLang="en-US" dirty="0"/>
              <a:t>用戶的心率或血壓的變化。當傳感器檢測到向一個方向推動的力或者該指標的變化率連續非常穩定時，操縱桿控制了屏幕上的光標移動。否則，如果力量已經丟失或變化的百分比非常大，則光標將立即停在此位置。</a:t>
            </a:r>
            <a:endParaRPr lang="en-US" altLang="zh-TW" dirty="0"/>
          </a:p>
        </p:txBody>
      </p:sp>
    </p:spTree>
    <p:extLst>
      <p:ext uri="{BB962C8B-B14F-4D97-AF65-F5344CB8AC3E}">
        <p14:creationId xmlns:p14="http://schemas.microsoft.com/office/powerpoint/2010/main" val="1780060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E845F02-6F32-424F-AD6B-F897EF16590E}"/>
              </a:ext>
            </a:extLst>
          </p:cNvPr>
          <p:cNvSpPr>
            <a:spLocks noGrp="1"/>
          </p:cNvSpPr>
          <p:nvPr>
            <p:ph type="title"/>
          </p:nvPr>
        </p:nvSpPr>
        <p:spPr/>
        <p:txBody>
          <a:bodyPr/>
          <a:lstStyle/>
          <a:p>
            <a:r>
              <a:rPr lang="zh-TW" altLang="en-US" dirty="0"/>
              <a:t>系統示範環節</a:t>
            </a:r>
            <a:endParaRPr lang="zh-HK" altLang="en-US" dirty="0"/>
          </a:p>
        </p:txBody>
      </p:sp>
      <p:sp>
        <p:nvSpPr>
          <p:cNvPr id="3" name="直排文字版面配置區 2">
            <a:extLst>
              <a:ext uri="{FF2B5EF4-FFF2-40B4-BE49-F238E27FC236}">
                <a16:creationId xmlns:a16="http://schemas.microsoft.com/office/drawing/2014/main" id="{BFA16FE7-D9C3-4311-A881-CB37326D87F8}"/>
              </a:ext>
            </a:extLst>
          </p:cNvPr>
          <p:cNvSpPr>
            <a:spLocks noGrp="1"/>
          </p:cNvSpPr>
          <p:nvPr>
            <p:ph type="body" orient="vert" idx="1"/>
          </p:nvPr>
        </p:nvSpPr>
        <p:spPr/>
        <p:txBody>
          <a:bodyPr vert="horz"/>
          <a:lstStyle/>
          <a:p>
            <a:r>
              <a:rPr lang="zh-TW" altLang="en-US" dirty="0"/>
              <a:t>收聽網上電台</a:t>
            </a:r>
          </a:p>
          <a:p>
            <a:r>
              <a:rPr lang="zh-TW" altLang="en-US" dirty="0"/>
              <a:t>英文輸入</a:t>
            </a:r>
          </a:p>
          <a:p>
            <a:r>
              <a:rPr lang="en-US" altLang="zh-HK" dirty="0"/>
              <a:t>Q</a:t>
            </a:r>
            <a:r>
              <a:rPr lang="en-US" altLang="zh-HK" dirty="0">
                <a:sym typeface="Wingdings 2" panose="05020102010507070707" pitchFamily="18" charset="2"/>
              </a:rPr>
              <a:t>A</a:t>
            </a:r>
            <a:r>
              <a:rPr lang="zh-TW" altLang="en-US" dirty="0">
                <a:sym typeface="Wingdings 2" panose="05020102010507070707" pitchFamily="18" charset="2"/>
              </a:rPr>
              <a:t>時間</a:t>
            </a:r>
            <a:endParaRPr lang="en-US" altLang="zh-TW" dirty="0">
              <a:sym typeface="Wingdings 2" panose="05020102010507070707" pitchFamily="18" charset="2"/>
            </a:endParaRPr>
          </a:p>
          <a:p>
            <a:endParaRPr lang="en-US" altLang="zh-HK" dirty="0">
              <a:sym typeface="Wingdings 2" panose="05020102010507070707" pitchFamily="18" charset="2"/>
            </a:endParaRPr>
          </a:p>
          <a:p>
            <a:pPr marL="0" indent="0">
              <a:buNone/>
            </a:pPr>
            <a:r>
              <a:rPr lang="zh-TW" altLang="en-US" dirty="0">
                <a:sym typeface="Wingdings 2" panose="05020102010507070707" pitchFamily="18" charset="2"/>
              </a:rPr>
              <a:t>聯絡方法</a:t>
            </a:r>
            <a:r>
              <a:rPr lang="en-US" altLang="zh-TW" dirty="0">
                <a:sym typeface="Wingdings 2" panose="05020102010507070707" pitchFamily="18" charset="2"/>
              </a:rPr>
              <a:t>: </a:t>
            </a:r>
            <a:r>
              <a:rPr lang="en-US" altLang="zh-TW" dirty="0">
                <a:sym typeface="Wingdings 2" panose="05020102010507070707" pitchFamily="18" charset="2"/>
                <a:hlinkClick r:id="rId2"/>
              </a:rPr>
              <a:t>saihocg@hotmail.com</a:t>
            </a:r>
            <a:endParaRPr lang="en-US" altLang="zh-TW" dirty="0">
              <a:sym typeface="Wingdings 2" panose="05020102010507070707" pitchFamily="18" charset="2"/>
            </a:endParaRPr>
          </a:p>
          <a:p>
            <a:pPr marL="0" indent="0">
              <a:buNone/>
            </a:pPr>
            <a:r>
              <a:rPr lang="zh-TW" altLang="en-US" dirty="0">
                <a:sym typeface="Wingdings 2" panose="05020102010507070707" pitchFamily="18" charset="2"/>
              </a:rPr>
              <a:t>公司電郵</a:t>
            </a:r>
            <a:r>
              <a:rPr lang="en-US" altLang="zh-TW" dirty="0">
                <a:sym typeface="Wingdings 2" panose="05020102010507070707" pitchFamily="18" charset="2"/>
              </a:rPr>
              <a:t>, </a:t>
            </a:r>
            <a:r>
              <a:rPr lang="zh-TW" altLang="en-US" dirty="0">
                <a:sym typeface="Wingdings 2" panose="05020102010507070707" pitchFamily="18" charset="2"/>
              </a:rPr>
              <a:t>報價查詢</a:t>
            </a:r>
            <a:r>
              <a:rPr lang="en-US" altLang="zh-TW">
                <a:sym typeface="Wingdings 2" panose="05020102010507070707" pitchFamily="18" charset="2"/>
              </a:rPr>
              <a:t>: </a:t>
            </a:r>
            <a:r>
              <a:rPr lang="en-US" altLang="zh-TW">
                <a:sym typeface="Wingdings 2" panose="05020102010507070707" pitchFamily="18" charset="2"/>
                <a:hlinkClick r:id="rId3"/>
              </a:rPr>
              <a:t>cp2joy@gmail.com</a:t>
            </a:r>
            <a:endParaRPr lang="en-US" altLang="zh-TW">
              <a:sym typeface="Wingdings 2" panose="05020102010507070707" pitchFamily="18" charset="2"/>
            </a:endParaRPr>
          </a:p>
          <a:p>
            <a:pPr marL="0" indent="0">
              <a:buNone/>
            </a:pPr>
            <a:endParaRPr lang="en-US" altLang="zh-TW" dirty="0">
              <a:sym typeface="Wingdings 2" panose="05020102010507070707" pitchFamily="18" charset="2"/>
            </a:endParaRPr>
          </a:p>
        </p:txBody>
      </p:sp>
    </p:spTree>
    <p:extLst>
      <p:ext uri="{BB962C8B-B14F-4D97-AF65-F5344CB8AC3E}">
        <p14:creationId xmlns:p14="http://schemas.microsoft.com/office/powerpoint/2010/main" val="3709673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FA00233-0659-4ABD-A6D6-8B2F7E7A5ABB}"/>
              </a:ext>
            </a:extLst>
          </p:cNvPr>
          <p:cNvSpPr>
            <a:spLocks noGrp="1"/>
          </p:cNvSpPr>
          <p:nvPr>
            <p:ph type="title"/>
          </p:nvPr>
        </p:nvSpPr>
        <p:spPr/>
        <p:txBody>
          <a:bodyPr/>
          <a:lstStyle/>
          <a:p>
            <a:r>
              <a:rPr lang="en-US" altLang="zh-HK" dirty="0"/>
              <a:t>CP2Joy</a:t>
            </a:r>
            <a:r>
              <a:rPr lang="zh-TW" altLang="en-US" dirty="0"/>
              <a:t>系統簡介</a:t>
            </a:r>
            <a:endParaRPr lang="zh-HK" altLang="en-US" dirty="0"/>
          </a:p>
        </p:txBody>
      </p:sp>
      <p:sp>
        <p:nvSpPr>
          <p:cNvPr id="3" name="內容版面配置區 2">
            <a:extLst>
              <a:ext uri="{FF2B5EF4-FFF2-40B4-BE49-F238E27FC236}">
                <a16:creationId xmlns:a16="http://schemas.microsoft.com/office/drawing/2014/main" id="{DC73030F-906E-4566-BA7B-CF27D847C8A7}"/>
              </a:ext>
            </a:extLst>
          </p:cNvPr>
          <p:cNvSpPr>
            <a:spLocks noGrp="1"/>
          </p:cNvSpPr>
          <p:nvPr>
            <p:ph idx="1"/>
          </p:nvPr>
        </p:nvSpPr>
        <p:spPr/>
        <p:txBody>
          <a:bodyPr>
            <a:normAutofit/>
          </a:bodyPr>
          <a:lstStyle/>
          <a:p>
            <a:r>
              <a:rPr lang="en-US" altLang="zh-TW" sz="2800" b="1" dirty="0"/>
              <a:t>C</a:t>
            </a:r>
            <a:r>
              <a:rPr lang="en-HK" altLang="zh-TW" sz="2800" b="1" dirty="0" err="1"/>
              <a:t>erebral</a:t>
            </a:r>
            <a:r>
              <a:rPr lang="en-HK" altLang="zh-TW" sz="2800" b="1" dirty="0"/>
              <a:t> Palsy to Joy − CP2Joy</a:t>
            </a:r>
            <a:r>
              <a:rPr lang="en-US" altLang="zh-TW" sz="2800" b="1" dirty="0"/>
              <a:t> </a:t>
            </a:r>
            <a:endParaRPr lang="zh-HK" altLang="en-US" sz="2800" dirty="0"/>
          </a:p>
        </p:txBody>
      </p:sp>
      <p:pic>
        <p:nvPicPr>
          <p:cNvPr id="4" name="圖片 3">
            <a:extLst>
              <a:ext uri="{FF2B5EF4-FFF2-40B4-BE49-F238E27FC236}">
                <a16:creationId xmlns:a16="http://schemas.microsoft.com/office/drawing/2014/main" id="{FB69494F-6F9F-4CBD-B5F5-122ADF57945C}"/>
              </a:ext>
            </a:extLst>
          </p:cNvPr>
          <p:cNvPicPr>
            <a:picLocks noChangeAspect="1"/>
          </p:cNvPicPr>
          <p:nvPr/>
        </p:nvPicPr>
        <p:blipFill>
          <a:blip r:embed="rId2"/>
          <a:stretch>
            <a:fillRect/>
          </a:stretch>
        </p:blipFill>
        <p:spPr>
          <a:xfrm>
            <a:off x="7713920" y="221019"/>
            <a:ext cx="5773612" cy="2967962"/>
          </a:xfrm>
          <a:prstGeom prst="rect">
            <a:avLst/>
          </a:prstGeom>
        </p:spPr>
      </p:pic>
      <p:pic>
        <p:nvPicPr>
          <p:cNvPr id="5" name="圖片 4">
            <a:extLst>
              <a:ext uri="{FF2B5EF4-FFF2-40B4-BE49-F238E27FC236}">
                <a16:creationId xmlns:a16="http://schemas.microsoft.com/office/drawing/2014/main" id="{C3EE4198-5C3C-40E4-B19B-33B8CFED64C0}"/>
              </a:ext>
            </a:extLst>
          </p:cNvPr>
          <p:cNvPicPr>
            <a:picLocks noChangeAspect="1"/>
          </p:cNvPicPr>
          <p:nvPr/>
        </p:nvPicPr>
        <p:blipFill>
          <a:blip r:embed="rId3"/>
          <a:stretch>
            <a:fillRect/>
          </a:stretch>
        </p:blipFill>
        <p:spPr>
          <a:xfrm>
            <a:off x="752908" y="2766173"/>
            <a:ext cx="5673292" cy="4015627"/>
          </a:xfrm>
          <a:prstGeom prst="rect">
            <a:avLst/>
          </a:prstGeom>
        </p:spPr>
      </p:pic>
    </p:spTree>
    <p:extLst>
      <p:ext uri="{BB962C8B-B14F-4D97-AF65-F5344CB8AC3E}">
        <p14:creationId xmlns:p14="http://schemas.microsoft.com/office/powerpoint/2010/main" val="3960576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03A955C-6E39-467E-A566-F6B2EFD1723E}"/>
              </a:ext>
            </a:extLst>
          </p:cNvPr>
          <p:cNvSpPr>
            <a:spLocks noGrp="1"/>
          </p:cNvSpPr>
          <p:nvPr>
            <p:ph type="title"/>
          </p:nvPr>
        </p:nvSpPr>
        <p:spPr/>
        <p:txBody>
          <a:bodyPr/>
          <a:lstStyle/>
          <a:p>
            <a:r>
              <a:rPr lang="en-US" altLang="zh-TW" dirty="0"/>
              <a:t>CP2Joy</a:t>
            </a:r>
            <a:r>
              <a:rPr lang="zh-TW" altLang="en-US" dirty="0"/>
              <a:t>軟件對用戶的要求</a:t>
            </a:r>
            <a:endParaRPr lang="zh-HK" altLang="en-US" dirty="0"/>
          </a:p>
        </p:txBody>
      </p:sp>
      <p:sp>
        <p:nvSpPr>
          <p:cNvPr id="3" name="直排文字版面配置區 2">
            <a:extLst>
              <a:ext uri="{FF2B5EF4-FFF2-40B4-BE49-F238E27FC236}">
                <a16:creationId xmlns:a16="http://schemas.microsoft.com/office/drawing/2014/main" id="{8A94CC7E-0AAB-4D69-ABC2-E103F4EAE88B}"/>
              </a:ext>
            </a:extLst>
          </p:cNvPr>
          <p:cNvSpPr>
            <a:spLocks noGrp="1"/>
          </p:cNvSpPr>
          <p:nvPr>
            <p:ph type="body" orient="vert" idx="1"/>
          </p:nvPr>
        </p:nvSpPr>
        <p:spPr/>
        <p:txBody>
          <a:bodyPr vert="horz"/>
          <a:lstStyle/>
          <a:p>
            <a:r>
              <a:rPr lang="zh-TW" altLang="en-US" dirty="0"/>
              <a:t>用者需要</a:t>
            </a:r>
            <a:endParaRPr lang="en-US" altLang="zh-TW" dirty="0"/>
          </a:p>
          <a:p>
            <a:pPr lvl="1"/>
            <a:r>
              <a:rPr lang="zh-TW" altLang="en-US" dirty="0"/>
              <a:t>能夠發出幾個單音</a:t>
            </a:r>
            <a:r>
              <a:rPr lang="en-US" altLang="zh-TW" dirty="0"/>
              <a:t>, </a:t>
            </a:r>
            <a:r>
              <a:rPr lang="zh-TW" altLang="en-US" dirty="0"/>
              <a:t>少至一個</a:t>
            </a:r>
            <a:r>
              <a:rPr lang="en-US" altLang="zh-TW" dirty="0"/>
              <a:t>, </a:t>
            </a:r>
            <a:r>
              <a:rPr lang="zh-TW" altLang="en-US" dirty="0"/>
              <a:t>最多五個  </a:t>
            </a:r>
            <a:endParaRPr lang="en-HK" altLang="zh-TW" dirty="0"/>
          </a:p>
          <a:p>
            <a:pPr lvl="2"/>
            <a:r>
              <a:rPr lang="en-HK" altLang="zh-TW" dirty="0"/>
              <a:t>“a”, “</a:t>
            </a:r>
            <a:r>
              <a:rPr lang="en-HK" altLang="zh-TW" dirty="0" err="1"/>
              <a:t>i</a:t>
            </a:r>
            <a:r>
              <a:rPr lang="en-HK" altLang="zh-TW" dirty="0"/>
              <a:t>”, “o” , “e” , “u”</a:t>
            </a:r>
            <a:endParaRPr lang="en-US" altLang="zh-TW" dirty="0"/>
          </a:p>
          <a:p>
            <a:pPr lvl="1"/>
            <a:r>
              <a:rPr lang="zh-TW" altLang="en-US" dirty="0"/>
              <a:t>能夠拍打一個按鈕</a:t>
            </a:r>
            <a:endParaRPr lang="en-US" altLang="zh-TW" b="1" dirty="0"/>
          </a:p>
          <a:p>
            <a:r>
              <a:rPr lang="zh-TW" altLang="en-US" dirty="0"/>
              <a:t>用者不需要</a:t>
            </a:r>
            <a:endParaRPr lang="en-US" altLang="zh-TW" dirty="0"/>
          </a:p>
          <a:p>
            <a:pPr lvl="1"/>
            <a:r>
              <a:rPr lang="zh-TW" altLang="en-US" dirty="0"/>
              <a:t>不斷移動雙手</a:t>
            </a:r>
            <a:r>
              <a:rPr lang="en-US" altLang="zh-TW" dirty="0"/>
              <a:t>(</a:t>
            </a:r>
            <a:r>
              <a:rPr lang="zh-TW" altLang="en-US" dirty="0"/>
              <a:t>肌肉活動</a:t>
            </a:r>
            <a:r>
              <a:rPr lang="en-US" altLang="zh-TW" dirty="0"/>
              <a:t>)</a:t>
            </a:r>
          </a:p>
          <a:p>
            <a:pPr lvl="1"/>
            <a:r>
              <a:rPr lang="zh-TW" altLang="en-US" dirty="0"/>
              <a:t>重覆按鍵動作</a:t>
            </a:r>
            <a:r>
              <a:rPr lang="en-US" altLang="zh-TW" dirty="0"/>
              <a:t>, </a:t>
            </a:r>
            <a:r>
              <a:rPr lang="zh-TW" altLang="en-US" dirty="0"/>
              <a:t>減少出錯機會</a:t>
            </a:r>
            <a:endParaRPr lang="en-US" altLang="zh-TW" dirty="0"/>
          </a:p>
          <a:p>
            <a:pPr lvl="1"/>
            <a:r>
              <a:rPr lang="zh-TW" altLang="zh-HK" dirty="0"/>
              <a:t>擔心因手部功能太差或桌面高度不配合，而無法使用鍵盤的問題。</a:t>
            </a:r>
          </a:p>
        </p:txBody>
      </p:sp>
    </p:spTree>
    <p:extLst>
      <p:ext uri="{BB962C8B-B14F-4D97-AF65-F5344CB8AC3E}">
        <p14:creationId xmlns:p14="http://schemas.microsoft.com/office/powerpoint/2010/main" val="3163769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03A955C-6E39-467E-A566-F6B2EFD1723E}"/>
              </a:ext>
            </a:extLst>
          </p:cNvPr>
          <p:cNvSpPr>
            <a:spLocks noGrp="1"/>
          </p:cNvSpPr>
          <p:nvPr>
            <p:ph type="title"/>
          </p:nvPr>
        </p:nvSpPr>
        <p:spPr/>
        <p:txBody>
          <a:bodyPr/>
          <a:lstStyle/>
          <a:p>
            <a:r>
              <a:rPr lang="en-US" altLang="zh-HK" dirty="0"/>
              <a:t>CP2Joy</a:t>
            </a:r>
            <a:r>
              <a:rPr lang="zh-TW" altLang="en-US" dirty="0"/>
              <a:t>系統的電腦配置</a:t>
            </a:r>
            <a:endParaRPr lang="zh-HK" altLang="en-US" dirty="0"/>
          </a:p>
        </p:txBody>
      </p:sp>
      <p:sp>
        <p:nvSpPr>
          <p:cNvPr id="3" name="直排文字版面配置區 2">
            <a:extLst>
              <a:ext uri="{FF2B5EF4-FFF2-40B4-BE49-F238E27FC236}">
                <a16:creationId xmlns:a16="http://schemas.microsoft.com/office/drawing/2014/main" id="{8A94CC7E-0AAB-4D69-ABC2-E103F4EAE88B}"/>
              </a:ext>
            </a:extLst>
          </p:cNvPr>
          <p:cNvSpPr>
            <a:spLocks noGrp="1"/>
          </p:cNvSpPr>
          <p:nvPr>
            <p:ph type="body" orient="vert" idx="1"/>
          </p:nvPr>
        </p:nvSpPr>
        <p:spPr/>
        <p:txBody>
          <a:bodyPr vert="horz"/>
          <a:lstStyle/>
          <a:p>
            <a:r>
              <a:rPr lang="zh-TW" altLang="en-US" dirty="0"/>
              <a:t>運用普及硬件配置</a:t>
            </a:r>
            <a:endParaRPr lang="en-US" altLang="zh-TW" dirty="0"/>
          </a:p>
          <a:p>
            <a:pPr lvl="1"/>
            <a:r>
              <a:rPr lang="zh-TW" altLang="en-US" dirty="0"/>
              <a:t>市場上流通的</a:t>
            </a:r>
            <a:r>
              <a:rPr lang="en-US" altLang="zh-HK" dirty="0"/>
              <a:t>USB</a:t>
            </a:r>
            <a:r>
              <a:rPr lang="zh-TW" altLang="en-US" dirty="0"/>
              <a:t>操控桿 </a:t>
            </a:r>
            <a:r>
              <a:rPr lang="en-US" altLang="zh-TW" dirty="0"/>
              <a:t>(</a:t>
            </a:r>
            <a:r>
              <a:rPr lang="en-US" altLang="zh-HK" dirty="0"/>
              <a:t>PC Joystick device</a:t>
            </a:r>
            <a:r>
              <a:rPr lang="en-US" altLang="zh-TW" dirty="0"/>
              <a:t>)</a:t>
            </a:r>
            <a:endParaRPr lang="en-US" altLang="zh-HK" dirty="0"/>
          </a:p>
          <a:p>
            <a:pPr lvl="2"/>
            <a:r>
              <a:rPr lang="zh-TW" altLang="en-US" dirty="0"/>
              <a:t>新型號的電動輪椅操控桿</a:t>
            </a:r>
            <a:endParaRPr lang="en-US" altLang="zh-TW" dirty="0"/>
          </a:p>
          <a:p>
            <a:pPr lvl="2"/>
            <a:r>
              <a:rPr lang="zh-TW" altLang="en-US" dirty="0"/>
              <a:t>不需安裝任何額外驅動程式</a:t>
            </a:r>
            <a:endParaRPr lang="en-US" altLang="zh-TW" dirty="0"/>
          </a:p>
          <a:p>
            <a:pPr lvl="1"/>
            <a:r>
              <a:rPr lang="zh-TW" altLang="en-US" dirty="0"/>
              <a:t>個人電腦咪高峰</a:t>
            </a:r>
            <a:endParaRPr lang="en-US" altLang="zh-TW" dirty="0"/>
          </a:p>
          <a:p>
            <a:r>
              <a:rPr lang="zh-TW" altLang="en-US" dirty="0"/>
              <a:t>軟件配置</a:t>
            </a:r>
            <a:endParaRPr lang="en-US" altLang="zh-TW" dirty="0"/>
          </a:p>
          <a:p>
            <a:pPr lvl="1"/>
            <a:r>
              <a:rPr lang="zh-TW" altLang="en-US" dirty="0"/>
              <a:t>一般聲音辨識程序</a:t>
            </a:r>
            <a:endParaRPr lang="en-US" altLang="zh-TW" dirty="0"/>
          </a:p>
        </p:txBody>
      </p:sp>
    </p:spTree>
    <p:extLst>
      <p:ext uri="{BB962C8B-B14F-4D97-AF65-F5344CB8AC3E}">
        <p14:creationId xmlns:p14="http://schemas.microsoft.com/office/powerpoint/2010/main" val="2080262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03A955C-6E39-467E-A566-F6B2EFD1723E}"/>
              </a:ext>
            </a:extLst>
          </p:cNvPr>
          <p:cNvSpPr>
            <a:spLocks noGrp="1"/>
          </p:cNvSpPr>
          <p:nvPr>
            <p:ph type="title"/>
          </p:nvPr>
        </p:nvSpPr>
        <p:spPr/>
        <p:txBody>
          <a:bodyPr/>
          <a:lstStyle/>
          <a:p>
            <a:r>
              <a:rPr lang="en-US" altLang="zh-TW" dirty="0"/>
              <a:t>CP2Joy</a:t>
            </a:r>
            <a:r>
              <a:rPr lang="zh-TW" altLang="en-US" dirty="0"/>
              <a:t>系統功能簡介</a:t>
            </a:r>
            <a:endParaRPr lang="zh-HK" altLang="en-US" dirty="0"/>
          </a:p>
        </p:txBody>
      </p:sp>
      <p:sp>
        <p:nvSpPr>
          <p:cNvPr id="3" name="直排文字版面配置區 2">
            <a:extLst>
              <a:ext uri="{FF2B5EF4-FFF2-40B4-BE49-F238E27FC236}">
                <a16:creationId xmlns:a16="http://schemas.microsoft.com/office/drawing/2014/main" id="{8A94CC7E-0AAB-4D69-ABC2-E103F4EAE88B}"/>
              </a:ext>
            </a:extLst>
          </p:cNvPr>
          <p:cNvSpPr>
            <a:spLocks noGrp="1"/>
          </p:cNvSpPr>
          <p:nvPr>
            <p:ph type="body" orient="vert" idx="1"/>
          </p:nvPr>
        </p:nvSpPr>
        <p:spPr/>
        <p:txBody>
          <a:bodyPr vert="horz"/>
          <a:lstStyle/>
          <a:p>
            <a:r>
              <a:rPr lang="zh-TW" altLang="en-US" dirty="0"/>
              <a:t>功能一：自選最佳單字聲控電腦</a:t>
            </a:r>
          </a:p>
          <a:p>
            <a:r>
              <a:rPr lang="zh-TW" altLang="en-US" dirty="0"/>
              <a:t>功能二：滾動式選擇字母</a:t>
            </a:r>
          </a:p>
          <a:p>
            <a:r>
              <a:rPr lang="zh-TW" altLang="en-US" dirty="0"/>
              <a:t>功能三：跳至鼠標常用位置</a:t>
            </a:r>
          </a:p>
          <a:p>
            <a:r>
              <a:rPr lang="zh-TW" altLang="en-US" dirty="0"/>
              <a:t>功能四：使用</a:t>
            </a:r>
            <a:r>
              <a:rPr lang="en-US" altLang="zh-TW" dirty="0"/>
              <a:t>joystick</a:t>
            </a:r>
            <a:r>
              <a:rPr lang="zh-TW" altLang="en-US" dirty="0"/>
              <a:t>過濾手部異常郁動</a:t>
            </a:r>
            <a:endParaRPr lang="en-US" altLang="zh-TW" dirty="0"/>
          </a:p>
        </p:txBody>
      </p:sp>
    </p:spTree>
    <p:extLst>
      <p:ext uri="{BB962C8B-B14F-4D97-AF65-F5344CB8AC3E}">
        <p14:creationId xmlns:p14="http://schemas.microsoft.com/office/powerpoint/2010/main" val="4233771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03A955C-6E39-467E-A566-F6B2EFD1723E}"/>
              </a:ext>
            </a:extLst>
          </p:cNvPr>
          <p:cNvSpPr>
            <a:spLocks noGrp="1"/>
          </p:cNvSpPr>
          <p:nvPr>
            <p:ph type="title"/>
          </p:nvPr>
        </p:nvSpPr>
        <p:spPr/>
        <p:txBody>
          <a:bodyPr/>
          <a:lstStyle/>
          <a:p>
            <a:endParaRPr lang="zh-HK" altLang="en-US"/>
          </a:p>
        </p:txBody>
      </p:sp>
      <p:sp>
        <p:nvSpPr>
          <p:cNvPr id="3" name="直排文字版面配置區 2">
            <a:extLst>
              <a:ext uri="{FF2B5EF4-FFF2-40B4-BE49-F238E27FC236}">
                <a16:creationId xmlns:a16="http://schemas.microsoft.com/office/drawing/2014/main" id="{8A94CC7E-0AAB-4D69-ABC2-E103F4EAE88B}"/>
              </a:ext>
            </a:extLst>
          </p:cNvPr>
          <p:cNvSpPr>
            <a:spLocks noGrp="1"/>
          </p:cNvSpPr>
          <p:nvPr>
            <p:ph type="body" orient="vert" idx="1"/>
          </p:nvPr>
        </p:nvSpPr>
        <p:spPr/>
        <p:txBody>
          <a:bodyPr vert="horz"/>
          <a:lstStyle/>
          <a:p>
            <a:endParaRPr lang="zh-HK" altLang="en-US" dirty="0"/>
          </a:p>
        </p:txBody>
      </p:sp>
      <p:pic>
        <p:nvPicPr>
          <p:cNvPr id="4" name="圖片 3">
            <a:extLst>
              <a:ext uri="{FF2B5EF4-FFF2-40B4-BE49-F238E27FC236}">
                <a16:creationId xmlns:a16="http://schemas.microsoft.com/office/drawing/2014/main" id="{7A285C01-8D30-48A8-89E9-5E5B50E16233}"/>
              </a:ext>
            </a:extLst>
          </p:cNvPr>
          <p:cNvPicPr>
            <a:picLocks noChangeAspect="1"/>
          </p:cNvPicPr>
          <p:nvPr/>
        </p:nvPicPr>
        <p:blipFill>
          <a:blip r:embed="rId2"/>
          <a:stretch>
            <a:fillRect/>
          </a:stretch>
        </p:blipFill>
        <p:spPr>
          <a:xfrm>
            <a:off x="269123" y="167714"/>
            <a:ext cx="11589081" cy="6385486"/>
          </a:xfrm>
          <a:prstGeom prst="rect">
            <a:avLst/>
          </a:prstGeom>
        </p:spPr>
      </p:pic>
    </p:spTree>
    <p:extLst>
      <p:ext uri="{BB962C8B-B14F-4D97-AF65-F5344CB8AC3E}">
        <p14:creationId xmlns:p14="http://schemas.microsoft.com/office/powerpoint/2010/main" val="4135793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03A955C-6E39-467E-A566-F6B2EFD1723E}"/>
              </a:ext>
            </a:extLst>
          </p:cNvPr>
          <p:cNvSpPr>
            <a:spLocks noGrp="1"/>
          </p:cNvSpPr>
          <p:nvPr>
            <p:ph type="title"/>
          </p:nvPr>
        </p:nvSpPr>
        <p:spPr/>
        <p:txBody>
          <a:bodyPr/>
          <a:lstStyle/>
          <a:p>
            <a:endParaRPr lang="zh-HK" altLang="en-US"/>
          </a:p>
        </p:txBody>
      </p:sp>
      <p:sp>
        <p:nvSpPr>
          <p:cNvPr id="3" name="直排文字版面配置區 2">
            <a:extLst>
              <a:ext uri="{FF2B5EF4-FFF2-40B4-BE49-F238E27FC236}">
                <a16:creationId xmlns:a16="http://schemas.microsoft.com/office/drawing/2014/main" id="{8A94CC7E-0AAB-4D69-ABC2-E103F4EAE88B}"/>
              </a:ext>
            </a:extLst>
          </p:cNvPr>
          <p:cNvSpPr>
            <a:spLocks noGrp="1"/>
          </p:cNvSpPr>
          <p:nvPr>
            <p:ph type="body" orient="vert" idx="1"/>
          </p:nvPr>
        </p:nvSpPr>
        <p:spPr/>
        <p:txBody>
          <a:bodyPr vert="horz"/>
          <a:lstStyle/>
          <a:p>
            <a:endParaRPr lang="zh-HK" altLang="en-US" dirty="0"/>
          </a:p>
        </p:txBody>
      </p:sp>
      <p:pic>
        <p:nvPicPr>
          <p:cNvPr id="4" name="圖片 3">
            <a:extLst>
              <a:ext uri="{FF2B5EF4-FFF2-40B4-BE49-F238E27FC236}">
                <a16:creationId xmlns:a16="http://schemas.microsoft.com/office/drawing/2014/main" id="{127A4C22-EA15-456C-90C6-9CB6617554D1}"/>
              </a:ext>
            </a:extLst>
          </p:cNvPr>
          <p:cNvPicPr>
            <a:picLocks noChangeAspect="1"/>
          </p:cNvPicPr>
          <p:nvPr/>
        </p:nvPicPr>
        <p:blipFill>
          <a:blip r:embed="rId2"/>
          <a:stretch>
            <a:fillRect/>
          </a:stretch>
        </p:blipFill>
        <p:spPr>
          <a:xfrm>
            <a:off x="436805" y="431800"/>
            <a:ext cx="10049162" cy="6287824"/>
          </a:xfrm>
          <a:prstGeom prst="rect">
            <a:avLst/>
          </a:prstGeom>
        </p:spPr>
      </p:pic>
    </p:spTree>
    <p:extLst>
      <p:ext uri="{BB962C8B-B14F-4D97-AF65-F5344CB8AC3E}">
        <p14:creationId xmlns:p14="http://schemas.microsoft.com/office/powerpoint/2010/main" val="2645173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03A955C-6E39-467E-A566-F6B2EFD1723E}"/>
              </a:ext>
            </a:extLst>
          </p:cNvPr>
          <p:cNvSpPr>
            <a:spLocks noGrp="1"/>
          </p:cNvSpPr>
          <p:nvPr>
            <p:ph type="title"/>
          </p:nvPr>
        </p:nvSpPr>
        <p:spPr/>
        <p:txBody>
          <a:bodyPr/>
          <a:lstStyle/>
          <a:p>
            <a:endParaRPr lang="zh-HK" altLang="en-US"/>
          </a:p>
        </p:txBody>
      </p:sp>
      <p:sp>
        <p:nvSpPr>
          <p:cNvPr id="3" name="直排文字版面配置區 2">
            <a:extLst>
              <a:ext uri="{FF2B5EF4-FFF2-40B4-BE49-F238E27FC236}">
                <a16:creationId xmlns:a16="http://schemas.microsoft.com/office/drawing/2014/main" id="{8A94CC7E-0AAB-4D69-ABC2-E103F4EAE88B}"/>
              </a:ext>
            </a:extLst>
          </p:cNvPr>
          <p:cNvSpPr>
            <a:spLocks noGrp="1"/>
          </p:cNvSpPr>
          <p:nvPr>
            <p:ph type="body" orient="vert" idx="1"/>
          </p:nvPr>
        </p:nvSpPr>
        <p:spPr/>
        <p:txBody>
          <a:bodyPr vert="horz"/>
          <a:lstStyle/>
          <a:p>
            <a:endParaRPr lang="zh-HK" altLang="en-US" dirty="0"/>
          </a:p>
        </p:txBody>
      </p:sp>
      <p:pic>
        <p:nvPicPr>
          <p:cNvPr id="4" name="圖片 3">
            <a:extLst>
              <a:ext uri="{FF2B5EF4-FFF2-40B4-BE49-F238E27FC236}">
                <a16:creationId xmlns:a16="http://schemas.microsoft.com/office/drawing/2014/main" id="{3317E59F-2595-4BBC-BA27-FF9E13822944}"/>
              </a:ext>
            </a:extLst>
          </p:cNvPr>
          <p:cNvPicPr>
            <a:picLocks noChangeAspect="1"/>
          </p:cNvPicPr>
          <p:nvPr/>
        </p:nvPicPr>
        <p:blipFill>
          <a:blip r:embed="rId2"/>
          <a:stretch>
            <a:fillRect/>
          </a:stretch>
        </p:blipFill>
        <p:spPr>
          <a:xfrm>
            <a:off x="342901" y="131620"/>
            <a:ext cx="9661114" cy="6594760"/>
          </a:xfrm>
          <a:prstGeom prst="rect">
            <a:avLst/>
          </a:prstGeom>
        </p:spPr>
      </p:pic>
    </p:spTree>
    <p:extLst>
      <p:ext uri="{BB962C8B-B14F-4D97-AF65-F5344CB8AC3E}">
        <p14:creationId xmlns:p14="http://schemas.microsoft.com/office/powerpoint/2010/main" val="3341757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03A955C-6E39-467E-A566-F6B2EFD1723E}"/>
              </a:ext>
            </a:extLst>
          </p:cNvPr>
          <p:cNvSpPr>
            <a:spLocks noGrp="1"/>
          </p:cNvSpPr>
          <p:nvPr>
            <p:ph type="title"/>
          </p:nvPr>
        </p:nvSpPr>
        <p:spPr/>
        <p:txBody>
          <a:bodyPr/>
          <a:lstStyle/>
          <a:p>
            <a:r>
              <a:rPr lang="zh-TW" altLang="en-US" dirty="0"/>
              <a:t>使用</a:t>
            </a:r>
            <a:r>
              <a:rPr lang="en-US" altLang="zh-TW" dirty="0"/>
              <a:t>joystick</a:t>
            </a:r>
            <a:r>
              <a:rPr lang="zh-TW" altLang="en-US" dirty="0"/>
              <a:t>過濾手部異常郁動</a:t>
            </a:r>
            <a:endParaRPr lang="zh-HK" altLang="en-US" dirty="0"/>
          </a:p>
        </p:txBody>
      </p:sp>
      <p:sp>
        <p:nvSpPr>
          <p:cNvPr id="3" name="直排文字版面配置區 2">
            <a:extLst>
              <a:ext uri="{FF2B5EF4-FFF2-40B4-BE49-F238E27FC236}">
                <a16:creationId xmlns:a16="http://schemas.microsoft.com/office/drawing/2014/main" id="{8A94CC7E-0AAB-4D69-ABC2-E103F4EAE88B}"/>
              </a:ext>
            </a:extLst>
          </p:cNvPr>
          <p:cNvSpPr>
            <a:spLocks noGrp="1"/>
          </p:cNvSpPr>
          <p:nvPr>
            <p:ph type="body" orient="vert" idx="1"/>
          </p:nvPr>
        </p:nvSpPr>
        <p:spPr/>
        <p:txBody>
          <a:bodyPr vert="horz"/>
          <a:lstStyle/>
          <a:p>
            <a:r>
              <a:rPr lang="zh-TW" altLang="en-US" dirty="0"/>
              <a:t>由於，</a:t>
            </a:r>
            <a:r>
              <a:rPr lang="en-US" altLang="zh-TW" dirty="0"/>
              <a:t>athetoid</a:t>
            </a:r>
            <a:r>
              <a:rPr lang="zh-TW" altLang="en-US" dirty="0"/>
              <a:t> </a:t>
            </a:r>
            <a:r>
              <a:rPr lang="en-US" altLang="zh-TW" dirty="0"/>
              <a:t>CP</a:t>
            </a:r>
            <a:r>
              <a:rPr lang="zh-TW" altLang="en-US" dirty="0"/>
              <a:t>的肌肉控制在緊張時刻非常不穩定，尤其是手握</a:t>
            </a:r>
            <a:r>
              <a:rPr lang="en-US" altLang="zh-TW" dirty="0"/>
              <a:t>joystick</a:t>
            </a:r>
            <a:r>
              <a:rPr lang="zh-TW" altLang="en-US" dirty="0"/>
              <a:t>的時候。郁動方向非常混亂，而不是連續向單一方向移動。 因此，新的程式演算法主要集中在過濾一些異常郁動數據突然從相反方向移動， 令控制更為順暢。</a:t>
            </a:r>
            <a:endParaRPr lang="zh-HK" altLang="en-US" dirty="0"/>
          </a:p>
        </p:txBody>
      </p:sp>
      <p:pic>
        <p:nvPicPr>
          <p:cNvPr id="4" name="圖片 3">
            <a:extLst>
              <a:ext uri="{FF2B5EF4-FFF2-40B4-BE49-F238E27FC236}">
                <a16:creationId xmlns:a16="http://schemas.microsoft.com/office/drawing/2014/main" id="{46985C4E-7ABE-40B5-8B96-4FD974449818}"/>
              </a:ext>
            </a:extLst>
          </p:cNvPr>
          <p:cNvPicPr>
            <a:picLocks noChangeAspect="1"/>
          </p:cNvPicPr>
          <p:nvPr/>
        </p:nvPicPr>
        <p:blipFill>
          <a:blip r:embed="rId2"/>
          <a:stretch>
            <a:fillRect/>
          </a:stretch>
        </p:blipFill>
        <p:spPr>
          <a:xfrm>
            <a:off x="6973385" y="4253375"/>
            <a:ext cx="5066215" cy="2200847"/>
          </a:xfrm>
          <a:prstGeom prst="rect">
            <a:avLst/>
          </a:prstGeom>
        </p:spPr>
      </p:pic>
    </p:spTree>
    <p:extLst>
      <p:ext uri="{BB962C8B-B14F-4D97-AF65-F5344CB8AC3E}">
        <p14:creationId xmlns:p14="http://schemas.microsoft.com/office/powerpoint/2010/main" val="1241470810"/>
      </p:ext>
    </p:extLst>
  </p:cSld>
  <p:clrMapOvr>
    <a:masterClrMapping/>
  </p:clrMapOvr>
</p:sld>
</file>

<file path=ppt/theme/theme1.xml><?xml version="1.0" encoding="utf-8"?>
<a:theme xmlns:a="http://schemas.openxmlformats.org/drawingml/2006/main" name="多面向">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468</TotalTime>
  <Words>444</Words>
  <Application>Microsoft Office PowerPoint</Application>
  <PresentationFormat>寬螢幕</PresentationFormat>
  <Paragraphs>41</Paragraphs>
  <Slides>11</Slides>
  <Notes>0</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11</vt:i4>
      </vt:variant>
    </vt:vector>
  </HeadingPairs>
  <TitlesOfParts>
    <vt:vector size="15" baseType="lpstr">
      <vt:lpstr>Arial</vt:lpstr>
      <vt:lpstr>Trebuchet MS</vt:lpstr>
      <vt:lpstr>Wingdings 3</vt:lpstr>
      <vt:lpstr>多面向</vt:lpstr>
      <vt:lpstr> CP2Joy IT System</vt:lpstr>
      <vt:lpstr>CP2Joy系統簡介</vt:lpstr>
      <vt:lpstr>CP2Joy軟件對用戶的要求</vt:lpstr>
      <vt:lpstr>CP2Joy系統的電腦配置</vt:lpstr>
      <vt:lpstr>CP2Joy系統功能簡介</vt:lpstr>
      <vt:lpstr>PowerPoint 簡報</vt:lpstr>
      <vt:lpstr>PowerPoint 簡報</vt:lpstr>
      <vt:lpstr>PowerPoint 簡報</vt:lpstr>
      <vt:lpstr>使用joystick過濾手部異常郁動</vt:lpstr>
      <vt:lpstr>未來新研發功能</vt:lpstr>
      <vt:lpstr>系統示範環節</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世豪 張</dc:creator>
  <cp:lastModifiedBy>世豪 張</cp:lastModifiedBy>
  <cp:revision>22</cp:revision>
  <dcterms:created xsi:type="dcterms:W3CDTF">2019-01-17T07:45:50Z</dcterms:created>
  <dcterms:modified xsi:type="dcterms:W3CDTF">2019-06-28T06:34:30Z</dcterms:modified>
</cp:coreProperties>
</file>